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44" r:id="rId2"/>
    <p:sldId id="2484" r:id="rId3"/>
    <p:sldId id="346" r:id="rId4"/>
    <p:sldId id="348" r:id="rId5"/>
    <p:sldId id="347" r:id="rId6"/>
    <p:sldId id="349" r:id="rId7"/>
    <p:sldId id="350" r:id="rId8"/>
    <p:sldId id="351" r:id="rId9"/>
    <p:sldId id="352" r:id="rId10"/>
    <p:sldId id="353" r:id="rId11"/>
    <p:sldId id="354" r:id="rId12"/>
    <p:sldId id="355" r:id="rId13"/>
    <p:sldId id="356"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80" autoAdjust="0"/>
  </p:normalViewPr>
  <p:slideViewPr>
    <p:cSldViewPr>
      <p:cViewPr varScale="1">
        <p:scale>
          <a:sx n="78" d="100"/>
          <a:sy n="78" d="100"/>
        </p:scale>
        <p:origin x="159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7" d="100"/>
          <a:sy n="67" d="100"/>
        </p:scale>
        <p:origin x="-3168"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4C301A-CD5B-41E6-8737-8FD264D97EC4}" type="datetimeFigureOut">
              <a:rPr lang="en-US" smtClean="0"/>
              <a:pPr/>
              <a:t>10/28/2022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9AD80-DC3E-479B-A64E-C436353FC6BA}" type="slidenum">
              <a:rPr lang="en-US" smtClean="0"/>
              <a:pPr/>
              <a:t>‹#›</a:t>
            </a:fld>
            <a:endParaRPr lang="en-US"/>
          </a:p>
        </p:txBody>
      </p:sp>
    </p:spTree>
    <p:extLst>
      <p:ext uri="{BB962C8B-B14F-4D97-AF65-F5344CB8AC3E}">
        <p14:creationId xmlns:p14="http://schemas.microsoft.com/office/powerpoint/2010/main" val="371080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10/28/2022 1:12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282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CE9AD80-DC3E-479B-A64E-C436353FC6BA}" type="slidenum">
              <a:rPr lang="en-US" smtClean="0"/>
              <a:pPr/>
              <a:t>10</a:t>
            </a:fld>
            <a:endParaRPr lang="en-US"/>
          </a:p>
        </p:txBody>
      </p:sp>
    </p:spTree>
    <p:extLst>
      <p:ext uri="{BB962C8B-B14F-4D97-AF65-F5344CB8AC3E}">
        <p14:creationId xmlns:p14="http://schemas.microsoft.com/office/powerpoint/2010/main" val="2320682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8077200" y="0"/>
            <a:ext cx="1066800" cy="12954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38200" y="0"/>
            <a:ext cx="6553200" cy="1143000"/>
          </a:xfrm>
        </p:spPr>
        <p:txBody>
          <a:bodyPr>
            <a:normAutofit/>
          </a:bodyPr>
          <a:lstStyle>
            <a:lvl1pPr>
              <a:defRPr sz="3600"/>
            </a:lvl1pPr>
          </a:lstStyle>
          <a:p>
            <a:r>
              <a:rPr lang="en-US" dirty="0"/>
              <a:t>Click to edit Master title style</a:t>
            </a:r>
          </a:p>
        </p:txBody>
      </p:sp>
      <p:sp>
        <p:nvSpPr>
          <p:cNvPr id="8" name="Content Placeholder 2"/>
          <p:cNvSpPr>
            <a:spLocks noGrp="1"/>
          </p:cNvSpPr>
          <p:nvPr>
            <p:ph idx="1"/>
          </p:nvPr>
        </p:nvSpPr>
        <p:spPr>
          <a:xfrm>
            <a:off x="228600" y="1295400"/>
            <a:ext cx="8686800" cy="4830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12"/>
          </p:nvPr>
        </p:nvSpPr>
        <p:spPr>
          <a:xfrm>
            <a:off x="6829778" y="6356350"/>
            <a:ext cx="1698978"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497543"/>
            <a:ext cx="8263890" cy="430887"/>
          </a:xfrm>
        </p:spPr>
        <p:txBody>
          <a:bodyPr/>
          <a:lstStyle>
            <a:lvl1pPr>
              <a:defRPr sz="2059">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438151" y="6456459"/>
            <a:ext cx="8268891" cy="107854"/>
          </a:xfrm>
          <a:prstGeom prst="rect">
            <a:avLst/>
          </a:prstGeom>
        </p:spPr>
        <p:txBody>
          <a:bodyPr/>
          <a:lstStyle>
            <a:lvl1pPr>
              <a:defRPr sz="588">
                <a:solidFill>
                  <a:schemeClr val="tx1"/>
                </a:solidFill>
              </a:defRPr>
            </a:lvl1pPr>
          </a:lstStyle>
          <a:p>
            <a:r>
              <a:rPr lang="en-US"/>
              <a:t>© Microsoft Corporation 					 	 	 Microsoft 365 </a:t>
            </a:r>
          </a:p>
        </p:txBody>
      </p:sp>
    </p:spTree>
    <p:extLst>
      <p:ext uri="{BB962C8B-B14F-4D97-AF65-F5344CB8AC3E}">
        <p14:creationId xmlns:p14="http://schemas.microsoft.com/office/powerpoint/2010/main" val="14197146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azureblogathon.com/index.php"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lavia.sourceforge.n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slideLayout" Target="../slideLayouts/slideLayout4.xml"/><Relationship Id="rId7" Type="http://schemas.openxmlformats.org/officeDocument/2006/relationships/image" Target="../media/image6.png"/><Relationship Id="rId12" Type="http://schemas.openxmlformats.org/officeDocument/2006/relationships/image" Target="../media/image11.jpg"/><Relationship Id="rId17" Type="http://schemas.openxmlformats.org/officeDocument/2006/relationships/image" Target="../media/image3.png"/><Relationship Id="rId2" Type="http://schemas.openxmlformats.org/officeDocument/2006/relationships/audio" Target="../media/media2.m4a"/><Relationship Id="rId16" Type="http://schemas.openxmlformats.org/officeDocument/2006/relationships/image" Target="../media/image15.png"/><Relationship Id="rId1" Type="http://schemas.microsoft.com/office/2007/relationships/media" Target="../media/media2.m4a"/><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notesSlide" Target="../notesSlides/notesSlide1.xml"/><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4572000" y="4495800"/>
            <a:ext cx="4191000" cy="2209800"/>
          </a:xfrm>
        </p:spPr>
        <p:txBody>
          <a:bodyPr>
            <a:noAutofit/>
          </a:bodyPr>
          <a:lstStyle/>
          <a:p>
            <a:r>
              <a:rPr lang="en-US" sz="1800" dirty="0">
                <a:solidFill>
                  <a:schemeClr val="tx1"/>
                </a:solidFill>
              </a:rPr>
              <a:t>By</a:t>
            </a:r>
          </a:p>
          <a:p>
            <a:r>
              <a:rPr lang="en-US" sz="2400" b="1" dirty="0" err="1">
                <a:solidFill>
                  <a:schemeClr val="tx1"/>
                </a:solidFill>
              </a:rPr>
              <a:t>Dr.K.V.N.Rajesh</a:t>
            </a:r>
            <a:r>
              <a:rPr lang="en-US" sz="2400" b="1" dirty="0">
                <a:solidFill>
                  <a:schemeClr val="tx1"/>
                </a:solidFill>
              </a:rPr>
              <a:t>(</a:t>
            </a:r>
            <a:r>
              <a:rPr lang="en-US" sz="2400" b="1" dirty="0" err="1">
                <a:solidFill>
                  <a:schemeClr val="tx1"/>
                </a:solidFill>
              </a:rPr>
              <a:t>Ph.D</a:t>
            </a:r>
            <a:r>
              <a:rPr lang="en-US" sz="2400" b="1" dirty="0">
                <a:solidFill>
                  <a:schemeClr val="tx1"/>
                </a:solidFill>
              </a:rPr>
              <a:t> in Deep Learning)</a:t>
            </a:r>
          </a:p>
          <a:p>
            <a:r>
              <a:rPr lang="en-IN" sz="1800" b="1" dirty="0">
                <a:solidFill>
                  <a:schemeClr val="tx1"/>
                </a:solidFill>
                <a:latin typeface="Times New Roman" panose="02020603050405020304" pitchFamily="18" charset="0"/>
                <a:cs typeface="Times New Roman" panose="02020603050405020304" pitchFamily="18" charset="0"/>
              </a:rPr>
              <a:t>Azure Trainer</a:t>
            </a:r>
          </a:p>
          <a:p>
            <a:r>
              <a:rPr lang="en-IN" sz="1600" b="1" dirty="0" err="1">
                <a:solidFill>
                  <a:schemeClr val="tx1"/>
                </a:solidFill>
              </a:rPr>
              <a:t>CloudThat</a:t>
            </a:r>
            <a:endParaRPr lang="en-IN" sz="1600" b="1" dirty="0">
              <a:solidFill>
                <a:schemeClr val="tx1"/>
              </a:solidFill>
            </a:endParaRPr>
          </a:p>
          <a:p>
            <a:endParaRPr lang="en-IN" sz="1600" dirty="0">
              <a:solidFill>
                <a:schemeClr val="tx1"/>
              </a:solidFill>
            </a:endParaRPr>
          </a:p>
          <a:p>
            <a:endParaRPr lang="en-US" sz="1600" dirty="0">
              <a:solidFill>
                <a:schemeClr val="tx1"/>
              </a:solidFill>
            </a:endParaRPr>
          </a:p>
        </p:txBody>
      </p:sp>
      <p:sp>
        <p:nvSpPr>
          <p:cNvPr id="6" name="Title 1"/>
          <p:cNvSpPr txBox="1">
            <a:spLocks/>
          </p:cNvSpPr>
          <p:nvPr/>
        </p:nvSpPr>
        <p:spPr>
          <a:xfrm>
            <a:off x="228600" y="1714500"/>
            <a:ext cx="8686800" cy="20193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sz="1800" dirty="0"/>
            </a:br>
            <a:r>
              <a:rPr lang="en-IN" sz="3200" dirty="0">
                <a:latin typeface="Calibri" panose="020F0502020204030204" pitchFamily="34" charset="0"/>
                <a:cs typeface="Times New Roman" panose="02020603050405020304" pitchFamily="18" charset="0"/>
              </a:rPr>
              <a:t>Design of Plant Leaf Recognition Architecture Using Azure Services and Python</a:t>
            </a:r>
          </a:p>
          <a:p>
            <a:r>
              <a:rPr lang="en-US" sz="3200" dirty="0">
                <a:latin typeface="Calibri" panose="020F0502020204030204" pitchFamily="34" charset="0"/>
                <a:cs typeface="Times New Roman" panose="02020603050405020304" pitchFamily="18" charset="0"/>
              </a:rPr>
              <a:t> </a:t>
            </a:r>
            <a:br>
              <a:rPr lang="en-US" sz="3200" dirty="0">
                <a:latin typeface="Calibri" panose="020F0502020204030204" pitchFamily="34" charset="0"/>
                <a:cs typeface="Times New Roman" panose="02020603050405020304" pitchFamily="18" charset="0"/>
              </a:rPr>
            </a:br>
            <a:endParaRPr lang="en-US" sz="3200" dirty="0">
              <a:latin typeface="Calibri" panose="020F0502020204030204" pitchFamily="34" charset="0"/>
              <a:cs typeface="Times New Roman" panose="02020603050405020304" pitchFamily="18" charset="0"/>
            </a:endParaRPr>
          </a:p>
        </p:txBody>
      </p:sp>
      <p:sp>
        <p:nvSpPr>
          <p:cNvPr id="2" name="AutoShape 2" descr="Microsoft Azure logo">
            <a:hlinkClick r:id="rId4"/>
            <a:extLst>
              <a:ext uri="{FF2B5EF4-FFF2-40B4-BE49-F238E27FC236}">
                <a16:creationId xmlns:a16="http://schemas.microsoft.com/office/drawing/2014/main" id="{6E937BD0-D7C4-48CF-2AA3-BD00EF1379E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C8C31A57-B9CF-4FA5-27D2-F816CE64F9EF}"/>
              </a:ext>
            </a:extLst>
          </p:cNvPr>
          <p:cNvPicPr>
            <a:picLocks noChangeAspect="1"/>
          </p:cNvPicPr>
          <p:nvPr/>
        </p:nvPicPr>
        <p:blipFill>
          <a:blip r:embed="rId5"/>
          <a:stretch>
            <a:fillRect/>
          </a:stretch>
        </p:blipFill>
        <p:spPr>
          <a:xfrm>
            <a:off x="5697794" y="44245"/>
            <a:ext cx="3370006" cy="542925"/>
          </a:xfrm>
          <a:prstGeom prst="rect">
            <a:avLst/>
          </a:prstGeom>
        </p:spPr>
      </p:pic>
      <p:pic>
        <p:nvPicPr>
          <p:cNvPr id="7" name="Audio 6">
            <a:hlinkClick r:id="" action="ppaction://media"/>
            <a:extLst>
              <a:ext uri="{FF2B5EF4-FFF2-40B4-BE49-F238E27FC236}">
                <a16:creationId xmlns:a16="http://schemas.microsoft.com/office/drawing/2014/main" id="{B0D499F7-7C4D-0D42-E057-EE445E8CC9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51981597"/>
      </p:ext>
    </p:extLst>
  </p:cSld>
  <p:clrMapOvr>
    <a:masterClrMapping/>
  </p:clrMapOvr>
  <mc:AlternateContent xmlns:mc="http://schemas.openxmlformats.org/markup-compatibility/2006" xmlns:p14="http://schemas.microsoft.com/office/powerpoint/2010/main">
    <mc:Choice Requires="p14">
      <p:transition spd="slow" p14:dur="2000" advTm="15828"/>
    </mc:Choice>
    <mc:Fallback xmlns="">
      <p:transition spd="slow" advTm="15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61" y="503237"/>
            <a:ext cx="8229600" cy="1143000"/>
          </a:xfrm>
        </p:spPr>
        <p:txBody>
          <a:bodyPr>
            <a:noAutofit/>
          </a:bodyPr>
          <a:lstStyle/>
          <a:p>
            <a:b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Challenges in implementing the solution</a:t>
            </a:r>
            <a:br>
              <a:rPr lang="en-IN" dirty="0">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0"/>
            <a:ext cx="8229600" cy="4525963"/>
          </a:xfrm>
        </p:spPr>
        <p:txBody>
          <a:bodyPr>
            <a:normAutofit/>
          </a:bodyPr>
          <a:lstStyle/>
          <a:p>
            <a:pPr marL="0" indent="0">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1800" dirty="0">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marL="0" indent="0" algn="just">
              <a:buNone/>
            </a:pPr>
            <a:r>
              <a:rPr lang="en-IN" dirty="0">
                <a:effectLst/>
                <a:latin typeface="Times New Roman" panose="02020603050405020304" pitchFamily="18" charset="0"/>
                <a:ea typeface="Times New Roman" panose="02020603050405020304" pitchFamily="18" charset="0"/>
              </a:rPr>
              <a:t>The whole process of learning about deep learning models and designing the architecture in the Azure platform itself was a big challenge. </a:t>
            </a:r>
            <a:endParaRPr lang="en-US" dirty="0"/>
          </a:p>
          <a:p>
            <a:pPr algn="just"/>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339E3CCC-7A85-A1C5-5DD4-15F098C3EB6D}"/>
              </a:ext>
            </a:extLst>
          </p:cNvPr>
          <p:cNvPicPr>
            <a:picLocks noChangeAspect="1"/>
          </p:cNvPicPr>
          <p:nvPr/>
        </p:nvPicPr>
        <p:blipFill>
          <a:blip r:embed="rId5"/>
          <a:stretch>
            <a:fillRect/>
          </a:stretch>
        </p:blipFill>
        <p:spPr>
          <a:xfrm>
            <a:off x="5764162" y="0"/>
            <a:ext cx="3370006" cy="542925"/>
          </a:xfrm>
          <a:prstGeom prst="rect">
            <a:avLst/>
          </a:prstGeom>
        </p:spPr>
      </p:pic>
      <p:pic>
        <p:nvPicPr>
          <p:cNvPr id="5" name="Audio 4">
            <a:hlinkClick r:id="" action="ppaction://media"/>
            <a:extLst>
              <a:ext uri="{FF2B5EF4-FFF2-40B4-BE49-F238E27FC236}">
                <a16:creationId xmlns:a16="http://schemas.microsoft.com/office/drawing/2014/main" id="{D299B082-0BB4-60F2-FD35-5B691483C1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11092835"/>
      </p:ext>
    </p:extLst>
  </p:cSld>
  <p:clrMapOvr>
    <a:masterClrMapping/>
  </p:clrMapOvr>
  <mc:AlternateContent xmlns:mc="http://schemas.openxmlformats.org/markup-compatibility/2006" xmlns:p14="http://schemas.microsoft.com/office/powerpoint/2010/main">
    <mc:Choice Requires="p14">
      <p:transition spd="slow" p14:dur="2000" advTm="17112"/>
    </mc:Choice>
    <mc:Fallback xmlns="">
      <p:transition spd="slow" advTm="17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Autofit/>
          </a:bodyPr>
          <a:lstStyle/>
          <a:p>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Business Benefit</a:t>
            </a:r>
            <a:br>
              <a:rPr lang="en-IN" dirty="0">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lnSpcReduction="10000"/>
          </a:bodyPr>
          <a:lstStyle/>
          <a:p>
            <a:endParaRPr lang="en-US" dirty="0"/>
          </a:p>
          <a:p>
            <a:pPr algn="just"/>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architecture designed in this work can be further advanced to build a mobile application for Plant leaf classification. Mobile applications are much in demand because of the wide usage of mobile phones in the current generation. An application of this nature can be very useful in identifying various species of plants across the globe.</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a:p>
            <a:endParaRPr lang="en-US" dirty="0"/>
          </a:p>
        </p:txBody>
      </p:sp>
      <p:pic>
        <p:nvPicPr>
          <p:cNvPr id="4" name="Picture 3">
            <a:extLst>
              <a:ext uri="{FF2B5EF4-FFF2-40B4-BE49-F238E27FC236}">
                <a16:creationId xmlns:a16="http://schemas.microsoft.com/office/drawing/2014/main" id="{90F16717-D7E7-A09D-F4D9-99F93D4865FE}"/>
              </a:ext>
            </a:extLst>
          </p:cNvPr>
          <p:cNvPicPr>
            <a:picLocks noChangeAspect="1"/>
          </p:cNvPicPr>
          <p:nvPr/>
        </p:nvPicPr>
        <p:blipFill>
          <a:blip r:embed="rId4"/>
          <a:stretch>
            <a:fillRect/>
          </a:stretch>
        </p:blipFill>
        <p:spPr>
          <a:xfrm>
            <a:off x="5638800" y="62579"/>
            <a:ext cx="3370006" cy="542925"/>
          </a:xfrm>
          <a:prstGeom prst="rect">
            <a:avLst/>
          </a:prstGeom>
        </p:spPr>
      </p:pic>
      <p:pic>
        <p:nvPicPr>
          <p:cNvPr id="5" name="Audio 4">
            <a:hlinkClick r:id="" action="ppaction://media"/>
            <a:extLst>
              <a:ext uri="{FF2B5EF4-FFF2-40B4-BE49-F238E27FC236}">
                <a16:creationId xmlns:a16="http://schemas.microsoft.com/office/drawing/2014/main" id="{B2A56F5D-A1F4-EE8C-0967-5ED90062B7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79863303"/>
      </p:ext>
    </p:extLst>
  </p:cSld>
  <p:clrMapOvr>
    <a:masterClrMapping/>
  </p:clrMapOvr>
  <mc:AlternateContent xmlns:mc="http://schemas.openxmlformats.org/markup-compatibility/2006" xmlns:p14="http://schemas.microsoft.com/office/powerpoint/2010/main">
    <mc:Choice Requires="p14">
      <p:transition spd="slow" p14:dur="2000" advTm="33782"/>
    </mc:Choice>
    <mc:Fallback xmlns="">
      <p:transition spd="slow" advTm="33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838200"/>
            <a:ext cx="8229600" cy="1143000"/>
          </a:xfrm>
        </p:spPr>
        <p:txBody>
          <a:bodyPr>
            <a:noAutofit/>
          </a:bodyPr>
          <a:lstStyle/>
          <a:p>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Conclusion</a:t>
            </a:r>
            <a:br>
              <a:rPr lang="en-IN"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892043"/>
            <a:ext cx="8229600" cy="4525963"/>
          </a:xfrm>
        </p:spPr>
        <p:txBody>
          <a:bodyPr>
            <a:normAutofit/>
          </a:bodyPr>
          <a:lstStyle/>
          <a:p>
            <a:pPr algn="just"/>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Plants are very important for the existence of human life. The total number of identified plant species is nearing four hundred thousand as of date. With advances in Computer Vision and deep learning, the classification of plants can be done with very high accuracy based on their leaf images.  Creating such a model was the motivation behind this work.</a:t>
            </a:r>
          </a:p>
          <a:p>
            <a:pPr algn="just"/>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4" name="Picture 3">
            <a:extLst>
              <a:ext uri="{FF2B5EF4-FFF2-40B4-BE49-F238E27FC236}">
                <a16:creationId xmlns:a16="http://schemas.microsoft.com/office/drawing/2014/main" id="{20E740DA-21E4-9264-26D9-210449E8C98B}"/>
              </a:ext>
            </a:extLst>
          </p:cNvPr>
          <p:cNvPicPr>
            <a:picLocks noChangeAspect="1"/>
          </p:cNvPicPr>
          <p:nvPr/>
        </p:nvPicPr>
        <p:blipFill>
          <a:blip r:embed="rId4"/>
          <a:stretch>
            <a:fillRect/>
          </a:stretch>
        </p:blipFill>
        <p:spPr>
          <a:xfrm>
            <a:off x="5638800" y="62579"/>
            <a:ext cx="3370006" cy="542925"/>
          </a:xfrm>
          <a:prstGeom prst="rect">
            <a:avLst/>
          </a:prstGeom>
        </p:spPr>
      </p:pic>
      <p:pic>
        <p:nvPicPr>
          <p:cNvPr id="5" name="Audio 4">
            <a:hlinkClick r:id="" action="ppaction://media"/>
            <a:extLst>
              <a:ext uri="{FF2B5EF4-FFF2-40B4-BE49-F238E27FC236}">
                <a16:creationId xmlns:a16="http://schemas.microsoft.com/office/drawing/2014/main" id="{408C14CC-41C0-922F-2978-7628E03087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17942101"/>
      </p:ext>
    </p:extLst>
  </p:cSld>
  <p:clrMapOvr>
    <a:masterClrMapping/>
  </p:clrMapOvr>
  <mc:AlternateContent xmlns:mc="http://schemas.openxmlformats.org/markup-compatibility/2006" xmlns:p14="http://schemas.microsoft.com/office/powerpoint/2010/main">
    <mc:Choice Requires="p14">
      <p:transition spd="slow" p14:dur="2000" advTm="38974"/>
    </mc:Choice>
    <mc:Fallback xmlns="">
      <p:transition spd="slow" advTm="38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1352"/>
            <a:ext cx="8229600" cy="1143000"/>
          </a:xfrm>
        </p:spPr>
        <p:txBody>
          <a:bodyPr>
            <a:noAutofit/>
          </a:bodyPr>
          <a:lstStyle/>
          <a:p>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br>
              <a:rPr lang="en-IN"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6142" y="1524000"/>
            <a:ext cx="8915400" cy="4525963"/>
          </a:xfrm>
        </p:spPr>
        <p:txBody>
          <a:bodyPr>
            <a:normAutofit/>
          </a:bodyPr>
          <a:lstStyle/>
          <a:p>
            <a:pPr marL="0" lvl="0" indent="0" algn="just">
              <a:lnSpc>
                <a:spcPct val="125000"/>
              </a:lnSpc>
              <a:spcAft>
                <a:spcPts val="1000"/>
              </a:spcAft>
              <a:buNone/>
            </a:pPr>
            <a:r>
              <a:rPr lang="en-IN" sz="24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1.https://flavia.sourceforge.net/</a:t>
            </a:r>
            <a:endParaRPr lang="en-IN" sz="2400" dirty="0">
              <a:latin typeface="Times New Roman" panose="02020603050405020304" pitchFamily="18" charset="0"/>
              <a:cs typeface="Times New Roman" panose="02020603050405020304" pitchFamily="18" charset="0"/>
            </a:endParaRPr>
          </a:p>
          <a:p>
            <a:pPr marL="0" indent="0" algn="just">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2.https://learn.microsoft.com/</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-us/azure/storage/common/</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storage-account-create?tabs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=azure-portal</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3.https://learn.microsoft.com/</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-us/azure/</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databricks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/scenarios/</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quickstart-create-databricks-workspace-portal?tabs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=azure-portal</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4.https://learn.microsoft.com/</a:t>
            </a:r>
            <a:r>
              <a:rPr lang="en-IN" sz="240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-us/azure/architecture/reference-architectures/ai/training-deep-learning</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pic>
        <p:nvPicPr>
          <p:cNvPr id="4" name="Picture 3">
            <a:extLst>
              <a:ext uri="{FF2B5EF4-FFF2-40B4-BE49-F238E27FC236}">
                <a16:creationId xmlns:a16="http://schemas.microsoft.com/office/drawing/2014/main" id="{4BFD1C17-FA3C-7236-72D9-5C983D7F5B2F}"/>
              </a:ext>
            </a:extLst>
          </p:cNvPr>
          <p:cNvPicPr>
            <a:picLocks noChangeAspect="1"/>
          </p:cNvPicPr>
          <p:nvPr/>
        </p:nvPicPr>
        <p:blipFill>
          <a:blip r:embed="rId3"/>
          <a:stretch>
            <a:fillRect/>
          </a:stretch>
        </p:blipFill>
        <p:spPr>
          <a:xfrm>
            <a:off x="5638800" y="62579"/>
            <a:ext cx="3370006" cy="542925"/>
          </a:xfrm>
          <a:prstGeom prst="rect">
            <a:avLst/>
          </a:prstGeom>
        </p:spPr>
      </p:pic>
    </p:spTree>
    <p:extLst>
      <p:ext uri="{BB962C8B-B14F-4D97-AF65-F5344CB8AC3E}">
        <p14:creationId xmlns:p14="http://schemas.microsoft.com/office/powerpoint/2010/main" val="2498339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6E8EFACB-97D5-4D41-9641-71076D32228F}"/>
              </a:ext>
            </a:extLst>
          </p:cNvPr>
          <p:cNvSpPr txBox="1">
            <a:spLocks/>
          </p:cNvSpPr>
          <p:nvPr/>
        </p:nvSpPr>
        <p:spPr>
          <a:xfrm>
            <a:off x="97432" y="1115264"/>
            <a:ext cx="6800027" cy="369332"/>
          </a:xfrm>
          <a:prstGeom prst="rect">
            <a:avLst/>
          </a:prstGeom>
        </p:spPr>
        <p:txBody>
          <a:bodyPr wrap="square" lIns="0" tIns="0" rIns="0" bIns="0">
            <a:spAutoFit/>
          </a:bodyPr>
          <a:lstStyle>
            <a:lvl1pPr>
              <a:defRPr sz="3600" b="1" i="0">
                <a:solidFill>
                  <a:srgbClr val="21619C"/>
                </a:solidFill>
                <a:latin typeface="Gotham HTF"/>
                <a:ea typeface="+mj-ea"/>
                <a:cs typeface="Gotham HTF"/>
              </a:defRPr>
            </a:lvl1pPr>
          </a:lstStyle>
          <a:p>
            <a:pPr defTabSz="685537">
              <a:defRPr/>
            </a:pPr>
            <a:r>
              <a:rPr lang="en-US" sz="2400" kern="0" dirty="0">
                <a:solidFill>
                  <a:srgbClr val="003969"/>
                </a:solidFill>
              </a:rPr>
              <a:t>My Profile </a:t>
            </a:r>
          </a:p>
        </p:txBody>
      </p:sp>
      <p:cxnSp>
        <p:nvCxnSpPr>
          <p:cNvPr id="9" name="Straight Connector 8">
            <a:extLst>
              <a:ext uri="{FF2B5EF4-FFF2-40B4-BE49-F238E27FC236}">
                <a16:creationId xmlns:a16="http://schemas.microsoft.com/office/drawing/2014/main" id="{A41E890B-8D22-4DC0-9437-A8429A5CD2BF}"/>
              </a:ext>
            </a:extLst>
          </p:cNvPr>
          <p:cNvCxnSpPr>
            <a:cxnSpLocks/>
          </p:cNvCxnSpPr>
          <p:nvPr/>
        </p:nvCxnSpPr>
        <p:spPr>
          <a:xfrm>
            <a:off x="321663" y="1484491"/>
            <a:ext cx="850067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object 3">
            <a:extLst>
              <a:ext uri="{FF2B5EF4-FFF2-40B4-BE49-F238E27FC236}">
                <a16:creationId xmlns:a16="http://schemas.microsoft.com/office/drawing/2014/main" id="{02FCE3F1-DDE5-42EC-9B42-212BFA0EA621}"/>
              </a:ext>
            </a:extLst>
          </p:cNvPr>
          <p:cNvSpPr/>
          <p:nvPr/>
        </p:nvSpPr>
        <p:spPr>
          <a:xfrm>
            <a:off x="2595" y="860269"/>
            <a:ext cx="9138814" cy="346053"/>
          </a:xfrm>
          <a:custGeom>
            <a:avLst/>
            <a:gdLst/>
            <a:ahLst/>
            <a:cxnLst/>
            <a:rect l="l" t="t" r="r" b="b"/>
            <a:pathLst>
              <a:path w="10058400" h="723900">
                <a:moveTo>
                  <a:pt x="10058400" y="0"/>
                </a:moveTo>
                <a:lnTo>
                  <a:pt x="0" y="0"/>
                </a:lnTo>
                <a:lnTo>
                  <a:pt x="0" y="83693"/>
                </a:lnTo>
                <a:lnTo>
                  <a:pt x="10058400" y="723773"/>
                </a:lnTo>
                <a:lnTo>
                  <a:pt x="10058400" y="0"/>
                </a:lnTo>
                <a:close/>
              </a:path>
            </a:pathLst>
          </a:custGeom>
          <a:solidFill>
            <a:srgbClr val="21619C"/>
          </a:solidFill>
        </p:spPr>
        <p:txBody>
          <a:bodyPr wrap="square" lIns="0" tIns="0" rIns="0" bIns="0" rtlCol="0"/>
          <a:lstStyle/>
          <a:p>
            <a:pPr defTabSz="685537">
              <a:defRPr/>
            </a:pPr>
            <a:endParaRPr sz="1350">
              <a:solidFill>
                <a:prstClr val="black"/>
              </a:solidFill>
              <a:latin typeface="Calibri" panose="020F0502020204030204"/>
            </a:endParaRPr>
          </a:p>
        </p:txBody>
      </p:sp>
      <p:sp>
        <p:nvSpPr>
          <p:cNvPr id="10" name="object 3">
            <a:extLst>
              <a:ext uri="{FF2B5EF4-FFF2-40B4-BE49-F238E27FC236}">
                <a16:creationId xmlns:a16="http://schemas.microsoft.com/office/drawing/2014/main" id="{CD6BC74D-A34B-4353-BDA1-E19C8427BEF5}"/>
              </a:ext>
            </a:extLst>
          </p:cNvPr>
          <p:cNvSpPr txBox="1"/>
          <p:nvPr/>
        </p:nvSpPr>
        <p:spPr>
          <a:xfrm>
            <a:off x="8159768" y="5693320"/>
            <a:ext cx="1114268" cy="142157"/>
          </a:xfrm>
          <a:prstGeom prst="rect">
            <a:avLst/>
          </a:prstGeom>
        </p:spPr>
        <p:txBody>
          <a:bodyPr wrap="square" lIns="0" tIns="0" rIns="0" bIns="0" rtlCol="0">
            <a:noAutofit/>
          </a:bodyPr>
          <a:lstStyle/>
          <a:p>
            <a:pPr marL="9519" defTabSz="685537">
              <a:lnSpc>
                <a:spcPct val="95825"/>
              </a:lnSpc>
              <a:spcBef>
                <a:spcPts val="23"/>
              </a:spcBef>
              <a:defRPr/>
            </a:pPr>
            <a:r>
              <a:rPr lang="en-US" sz="825" spc="-7">
                <a:solidFill>
                  <a:srgbClr val="FEFFFE"/>
                </a:solidFill>
                <a:latin typeface="ProximaNova-Bold" panose="02000506030000020004"/>
                <a:cs typeface="Times New Roman"/>
              </a:rPr>
              <a:t>www.cloudthat.in</a:t>
            </a:r>
            <a:endParaRPr sz="825">
              <a:solidFill>
                <a:prstClr val="black"/>
              </a:solidFill>
              <a:latin typeface="ProximaNova-Bold" panose="02000506030000020004"/>
              <a:cs typeface="Times New Roman"/>
            </a:endParaRPr>
          </a:p>
        </p:txBody>
      </p:sp>
      <p:sp>
        <p:nvSpPr>
          <p:cNvPr id="19" name="Content Placeholder 3">
            <a:extLst>
              <a:ext uri="{FF2B5EF4-FFF2-40B4-BE49-F238E27FC236}">
                <a16:creationId xmlns:a16="http://schemas.microsoft.com/office/drawing/2014/main" id="{A2D6668A-02D0-4CA6-AE51-5AA9A1613B31}"/>
              </a:ext>
            </a:extLst>
          </p:cNvPr>
          <p:cNvSpPr>
            <a:spLocks noGrp="1"/>
          </p:cNvSpPr>
          <p:nvPr/>
        </p:nvSpPr>
        <p:spPr>
          <a:xfrm>
            <a:off x="45066" y="2739490"/>
            <a:ext cx="6800027" cy="467861"/>
          </a:xfrm>
          <a:prstGeom prst="rect">
            <a:avLst/>
          </a:prstGeom>
        </p:spPr>
        <p:txBody>
          <a:bodyPr vert="horz" lIns="68541" tIns="34271" rIns="68541" bIns="34271" rtlCol="0" anchor="t">
            <a:noAutofit/>
          </a:bodyPr>
          <a:lstStyle>
            <a:lvl1pPr marL="479952" indent="-479952" algn="l" defTabSz="1279873" rtl="0" eaLnBrk="1" latinLnBrk="0" hangingPunct="1">
              <a:spcBef>
                <a:spcPct val="20000"/>
              </a:spcBef>
              <a:buFont typeface="Arial" pitchFamily="34" charset="0"/>
              <a:buChar char="•"/>
              <a:defRPr lang="en-US" sz="3359" b="0" kern="1200" dirty="0" smtClean="0">
                <a:solidFill>
                  <a:srgbClr val="404040"/>
                </a:solidFill>
                <a:latin typeface="Gotham HTF Book" charset="0"/>
                <a:ea typeface="Gotham HTF Book" charset="0"/>
                <a:cs typeface="Gotham HTF Book" charset="0"/>
              </a:defRPr>
            </a:lvl1pPr>
            <a:lvl2pPr marL="1039897" indent="-399960" algn="l" defTabSz="1279873" rtl="0" eaLnBrk="1" latinLnBrk="0" hangingPunct="1">
              <a:spcBef>
                <a:spcPct val="20000"/>
              </a:spcBef>
              <a:buFont typeface="Arial" pitchFamily="34" charset="0"/>
              <a:buChar char="–"/>
              <a:defRPr lang="en-US" sz="2240" b="0" kern="1200" dirty="0" smtClean="0">
                <a:solidFill>
                  <a:srgbClr val="404040"/>
                </a:solidFill>
                <a:latin typeface="Gotham HTF Book" charset="0"/>
                <a:ea typeface="Gotham HTF Book" charset="0"/>
                <a:cs typeface="Gotham HTF Book" charset="0"/>
              </a:defRPr>
            </a:lvl2pPr>
            <a:lvl3pPr marL="1599840" indent="-319967" algn="l" defTabSz="1279873" rtl="0" eaLnBrk="1" latinLnBrk="0" hangingPunct="1">
              <a:spcBef>
                <a:spcPct val="20000"/>
              </a:spcBef>
              <a:buFont typeface="Arial" pitchFamily="34" charset="0"/>
              <a:buChar char="•"/>
              <a:defRPr sz="2519" b="0" i="0" kern="1200">
                <a:solidFill>
                  <a:schemeClr val="tx1">
                    <a:lumMod val="65000"/>
                    <a:lumOff val="35000"/>
                  </a:schemeClr>
                </a:solidFill>
                <a:latin typeface="Gotham HTF Book" charset="0"/>
                <a:ea typeface="Gotham HTF Book" charset="0"/>
                <a:cs typeface="Gotham HTF Book" charset="0"/>
              </a:defRPr>
            </a:lvl3pPr>
            <a:lvl4pPr marL="2239778" indent="-319967" algn="l" defTabSz="1279873" rtl="0" eaLnBrk="1" latinLnBrk="0" hangingPunct="1">
              <a:spcBef>
                <a:spcPct val="20000"/>
              </a:spcBef>
              <a:buFont typeface="Arial" pitchFamily="34" charset="0"/>
              <a:buChar char="–"/>
              <a:defRPr sz="2240" b="0" i="0" kern="1200">
                <a:solidFill>
                  <a:schemeClr val="tx1">
                    <a:lumMod val="65000"/>
                    <a:lumOff val="35000"/>
                  </a:schemeClr>
                </a:solidFill>
                <a:latin typeface="Gotham HTF Book" charset="0"/>
                <a:ea typeface="Gotham HTF Book" charset="0"/>
                <a:cs typeface="Gotham HTF Book" charset="0"/>
              </a:defRPr>
            </a:lvl4pPr>
            <a:lvl5pPr marL="2879713" indent="-319967" algn="l" defTabSz="1279873" rtl="0" eaLnBrk="1" latinLnBrk="0" hangingPunct="1">
              <a:spcBef>
                <a:spcPct val="20000"/>
              </a:spcBef>
              <a:buFont typeface="Arial" pitchFamily="34" charset="0"/>
              <a:buChar char="»"/>
              <a:defRPr sz="2240" b="0" i="0" kern="1200">
                <a:solidFill>
                  <a:schemeClr val="tx1">
                    <a:lumMod val="65000"/>
                    <a:lumOff val="35000"/>
                  </a:schemeClr>
                </a:solidFill>
                <a:latin typeface="Gotham HTF Book" charset="0"/>
                <a:ea typeface="Gotham HTF Book" charset="0"/>
                <a:cs typeface="Gotham HTF Book" charset="0"/>
              </a:defRPr>
            </a:lvl5pPr>
            <a:lvl6pPr marL="3519651" indent="-319967" algn="l" defTabSz="1279873" rtl="0" eaLnBrk="1" latinLnBrk="0" hangingPunct="1">
              <a:spcBef>
                <a:spcPct val="20000"/>
              </a:spcBef>
              <a:buFont typeface="Arial" pitchFamily="34" charset="0"/>
              <a:buChar char="•"/>
              <a:defRPr sz="2799" kern="1200">
                <a:solidFill>
                  <a:schemeClr val="tx1"/>
                </a:solidFill>
                <a:latin typeface="+mn-lt"/>
                <a:ea typeface="+mn-ea"/>
                <a:cs typeface="+mn-cs"/>
              </a:defRPr>
            </a:lvl6pPr>
            <a:lvl7pPr marL="4159586" indent="-319967" algn="l" defTabSz="1279873" rtl="0" eaLnBrk="1" latinLnBrk="0" hangingPunct="1">
              <a:spcBef>
                <a:spcPct val="20000"/>
              </a:spcBef>
              <a:buFont typeface="Arial" pitchFamily="34" charset="0"/>
              <a:buChar char="•"/>
              <a:defRPr sz="2799" kern="1200">
                <a:solidFill>
                  <a:schemeClr val="tx1"/>
                </a:solidFill>
                <a:latin typeface="+mn-lt"/>
                <a:ea typeface="+mn-ea"/>
                <a:cs typeface="+mn-cs"/>
              </a:defRPr>
            </a:lvl7pPr>
            <a:lvl8pPr marL="4799524" indent="-319967" algn="l" defTabSz="1279873" rtl="0" eaLnBrk="1" latinLnBrk="0" hangingPunct="1">
              <a:spcBef>
                <a:spcPct val="20000"/>
              </a:spcBef>
              <a:buFont typeface="Arial" pitchFamily="34" charset="0"/>
              <a:buChar char="•"/>
              <a:defRPr sz="2799" kern="1200">
                <a:solidFill>
                  <a:schemeClr val="tx1"/>
                </a:solidFill>
                <a:latin typeface="+mn-lt"/>
                <a:ea typeface="+mn-ea"/>
                <a:cs typeface="+mn-cs"/>
              </a:defRPr>
            </a:lvl8pPr>
            <a:lvl9pPr marL="5439460" indent="-319967" algn="l" defTabSz="1279873" rtl="0" eaLnBrk="1" latinLnBrk="0" hangingPunct="1">
              <a:spcBef>
                <a:spcPct val="20000"/>
              </a:spcBef>
              <a:buFont typeface="Arial" pitchFamily="34" charset="0"/>
              <a:buChar char="•"/>
              <a:defRPr sz="2799" kern="1200">
                <a:solidFill>
                  <a:schemeClr val="tx1"/>
                </a:solidFill>
                <a:latin typeface="+mn-lt"/>
                <a:ea typeface="+mn-ea"/>
                <a:cs typeface="+mn-cs"/>
              </a:defRPr>
            </a:lvl9pPr>
          </a:lstStyle>
          <a:p>
            <a:pPr marL="9047" indent="0" defTabSz="685274">
              <a:spcBef>
                <a:spcPts val="53"/>
              </a:spcBef>
              <a:buNone/>
              <a:defRPr/>
            </a:pPr>
            <a:r>
              <a:rPr lang="en-US" sz="1350" b="1" spc="-38" dirty="0" err="1">
                <a:solidFill>
                  <a:srgbClr val="002060"/>
                </a:solidFill>
                <a:latin typeface="Calibri Light" panose="020F0302020204030204"/>
                <a:ea typeface="+mn-ea"/>
                <a:cs typeface="Arial"/>
              </a:rPr>
              <a:t>Dr.K</a:t>
            </a:r>
            <a:r>
              <a:rPr lang="en-US" sz="1350" b="1" spc="-38" dirty="0">
                <a:solidFill>
                  <a:srgbClr val="002060"/>
                </a:solidFill>
                <a:latin typeface="Calibri Light" panose="020F0302020204030204"/>
                <a:ea typeface="+mn-ea"/>
                <a:cs typeface="Arial"/>
              </a:rPr>
              <a:t> V N Rajesh</a:t>
            </a:r>
          </a:p>
          <a:p>
            <a:pPr marL="9047" indent="0" defTabSz="685274">
              <a:spcBef>
                <a:spcPts val="53"/>
              </a:spcBef>
              <a:buNone/>
              <a:defRPr/>
            </a:pPr>
            <a:r>
              <a:rPr lang="en-US" sz="1350" b="1" spc="-38" dirty="0">
                <a:solidFill>
                  <a:srgbClr val="1273B0"/>
                </a:solidFill>
                <a:latin typeface="Calibri Light" panose="020F0302020204030204"/>
                <a:ea typeface="+mn-ea"/>
                <a:cs typeface="Arial"/>
              </a:rPr>
              <a:t>Microsoft Certified Trainer | Subject Matter Expert</a:t>
            </a:r>
            <a:endParaRPr lang="en-US" sz="1350" b="1" dirty="0">
              <a:solidFill>
                <a:prstClr val="black"/>
              </a:solidFill>
              <a:latin typeface="Calibri Light" panose="020F0302020204030204" pitchFamily="34" charset="0"/>
              <a:ea typeface="MS Mincho" panose="02020609040205080304" pitchFamily="49" charset="-128"/>
              <a:cs typeface="Times New Roman" panose="02020603050405020304" pitchFamily="18" charset="0"/>
            </a:endParaRPr>
          </a:p>
          <a:p>
            <a:pPr marL="9047" indent="0" defTabSz="685274">
              <a:spcBef>
                <a:spcPts val="53"/>
              </a:spcBef>
              <a:buNone/>
              <a:defRPr/>
            </a:pPr>
            <a:endParaRPr lang="en-IN" sz="1050" b="1" dirty="0">
              <a:latin typeface="Proxima Nova"/>
              <a:cs typeface="Calibri" panose="020F0502020204030204" pitchFamily="34" charset="0"/>
            </a:endParaRPr>
          </a:p>
        </p:txBody>
      </p:sp>
      <p:sp>
        <p:nvSpPr>
          <p:cNvPr id="5" name="TextBox 4">
            <a:extLst>
              <a:ext uri="{FF2B5EF4-FFF2-40B4-BE49-F238E27FC236}">
                <a16:creationId xmlns:a16="http://schemas.microsoft.com/office/drawing/2014/main" id="{C12A18EB-FA97-4C6B-B18D-C80E55D2B3C9}"/>
              </a:ext>
            </a:extLst>
          </p:cNvPr>
          <p:cNvSpPr txBox="1"/>
          <p:nvPr/>
        </p:nvSpPr>
        <p:spPr>
          <a:xfrm>
            <a:off x="163931" y="3300856"/>
            <a:ext cx="8816140" cy="1979606"/>
          </a:xfrm>
          <a:prstGeom prst="rect">
            <a:avLst/>
          </a:prstGeom>
          <a:noFill/>
        </p:spPr>
        <p:txBody>
          <a:bodyPr rot="0" spcFirstLastPara="0" vertOverflow="overflow" horzOverflow="overflow" vert="horz" wrap="square" lIns="68541" tIns="34271" rIns="68541" bIns="34271" numCol="1" spcCol="0" rtlCol="0" fromWordArt="0" anchor="t" anchorCtr="0" forceAA="0" compatLnSpc="1">
            <a:prstTxWarp prst="textNoShape">
              <a:avLst/>
            </a:prstTxWarp>
            <a:spAutoFit/>
          </a:bodyPr>
          <a:lstStyle/>
          <a:p>
            <a:pPr marL="214271" indent="-214271" algn="just" defTabSz="685537">
              <a:lnSpc>
                <a:spcPct val="150000"/>
              </a:lnSpc>
              <a:buFont typeface="Wingdings" panose="05000000000000000000" pitchFamily="2" charset="2"/>
              <a:buChar char="Ø"/>
              <a:defRPr/>
            </a:pPr>
            <a:r>
              <a:rPr lang="en-US" sz="1200" dirty="0">
                <a:latin typeface="Calibri"/>
                <a:cs typeface="Calibri"/>
              </a:rPr>
              <a:t>K.V.N. Rajesh is Microsoft Certified Trainer and working as a Subject Matter Expert. </a:t>
            </a:r>
          </a:p>
          <a:p>
            <a:pPr marL="214271" indent="-214271" algn="just" defTabSz="685537">
              <a:lnSpc>
                <a:spcPct val="150000"/>
              </a:lnSpc>
              <a:buFont typeface="Wingdings" panose="05000000000000000000" pitchFamily="2" charset="2"/>
              <a:buChar char="Ø"/>
              <a:defRPr/>
            </a:pPr>
            <a:r>
              <a:rPr lang="en-IN" sz="1200" dirty="0">
                <a:latin typeface="Calibri"/>
              </a:rPr>
              <a:t>I have hands-on experience on Azure services. He is specialized in delivering customized training based on customer and business needs, Corporate, Online and Classroom technical training.</a:t>
            </a:r>
            <a:endParaRPr lang="en-US" sz="1200" dirty="0">
              <a:latin typeface="Calibri"/>
            </a:endParaRPr>
          </a:p>
          <a:p>
            <a:pPr marL="214271" indent="-214271" algn="just" defTabSz="685537">
              <a:lnSpc>
                <a:spcPct val="150000"/>
              </a:lnSpc>
              <a:buFont typeface="Wingdings" panose="05000000000000000000" pitchFamily="2" charset="2"/>
              <a:buChar char="Ø"/>
              <a:defRPr/>
            </a:pPr>
            <a:r>
              <a:rPr lang="en-US" sz="1200" dirty="0">
                <a:latin typeface="Calibri"/>
                <a:cs typeface="Calibri"/>
              </a:rPr>
              <a:t>I am a technology enthusiast and passionate trainer, empathic observer towards the trending technologies with demonstrated skill in </a:t>
            </a:r>
            <a:r>
              <a:rPr lang="en-US" sz="1200" b="1" dirty="0">
                <a:latin typeface="Calibri"/>
                <a:cs typeface="Calibri"/>
              </a:rPr>
              <a:t>Microsoft 365 Security, Azure AI and Deep Learning. </a:t>
            </a:r>
          </a:p>
          <a:p>
            <a:pPr marL="214271" indent="-214271" algn="just" defTabSz="685537">
              <a:lnSpc>
                <a:spcPct val="150000"/>
              </a:lnSpc>
              <a:buFont typeface="Wingdings" panose="05000000000000000000" pitchFamily="2" charset="2"/>
              <a:buChar char="Ø"/>
              <a:defRPr/>
            </a:pPr>
            <a:r>
              <a:rPr lang="en-US" sz="1200" dirty="0">
                <a:latin typeface="Calibri"/>
                <a:ea typeface="Carlito"/>
                <a:cs typeface="Carlito"/>
              </a:rPr>
              <a:t>He has </a:t>
            </a:r>
            <a:r>
              <a:rPr lang="en-US" sz="1200" b="1" dirty="0">
                <a:latin typeface="Calibri"/>
                <a:ea typeface="Carlito"/>
                <a:cs typeface="Carlito"/>
              </a:rPr>
              <a:t>16+ years of experience </a:t>
            </a:r>
            <a:r>
              <a:rPr lang="en-US" sz="1200" dirty="0">
                <a:latin typeface="Calibri"/>
                <a:ea typeface="Carlito"/>
                <a:cs typeface="Carlito"/>
              </a:rPr>
              <a:t>into Training and has trained over </a:t>
            </a:r>
            <a:r>
              <a:rPr lang="en-US" sz="1200" b="1" dirty="0">
                <a:latin typeface="Calibri"/>
                <a:ea typeface="Carlito"/>
                <a:cs typeface="Carlito"/>
              </a:rPr>
              <a:t>10000+ participants </a:t>
            </a:r>
            <a:r>
              <a:rPr lang="en-US" sz="1200" dirty="0">
                <a:latin typeface="Calibri"/>
                <a:ea typeface="Carlito"/>
                <a:cs typeface="Carlito"/>
              </a:rPr>
              <a:t>in his career. </a:t>
            </a:r>
          </a:p>
          <a:p>
            <a:pPr algn="just" defTabSz="685537">
              <a:lnSpc>
                <a:spcPct val="150000"/>
              </a:lnSpc>
              <a:defRPr/>
            </a:pPr>
            <a:endParaRPr lang="en-US" sz="1200" b="1" dirty="0">
              <a:latin typeface="Calibri"/>
              <a:cs typeface="Calibri"/>
            </a:endParaRPr>
          </a:p>
        </p:txBody>
      </p:sp>
      <p:pic>
        <p:nvPicPr>
          <p:cNvPr id="17" name="Picture 17" descr="A picture containing text, sign&#10;&#10;Description automatically generated">
            <a:extLst>
              <a:ext uri="{FF2B5EF4-FFF2-40B4-BE49-F238E27FC236}">
                <a16:creationId xmlns:a16="http://schemas.microsoft.com/office/drawing/2014/main" id="{11ED5627-A947-4B99-83EE-7AC656BB7565}"/>
              </a:ext>
            </a:extLst>
          </p:cNvPr>
          <p:cNvPicPr>
            <a:picLocks noChangeAspect="1"/>
          </p:cNvPicPr>
          <p:nvPr/>
        </p:nvPicPr>
        <p:blipFill>
          <a:blip r:embed="rId5"/>
          <a:stretch>
            <a:fillRect/>
          </a:stretch>
        </p:blipFill>
        <p:spPr>
          <a:xfrm>
            <a:off x="8159767" y="5209443"/>
            <a:ext cx="1124168" cy="779209"/>
          </a:xfrm>
          <a:prstGeom prst="rect">
            <a:avLst/>
          </a:prstGeom>
        </p:spPr>
      </p:pic>
      <p:pic>
        <p:nvPicPr>
          <p:cNvPr id="18" name="Picture 19" descr="A picture containing text, sign&#10;&#10;Description automatically generated">
            <a:extLst>
              <a:ext uri="{FF2B5EF4-FFF2-40B4-BE49-F238E27FC236}">
                <a16:creationId xmlns:a16="http://schemas.microsoft.com/office/drawing/2014/main" id="{603AAB84-EB30-4404-982C-CDB922F05DA4}"/>
              </a:ext>
            </a:extLst>
          </p:cNvPr>
          <p:cNvPicPr>
            <a:picLocks noChangeAspect="1"/>
          </p:cNvPicPr>
          <p:nvPr/>
        </p:nvPicPr>
        <p:blipFill>
          <a:blip r:embed="rId6"/>
          <a:stretch>
            <a:fillRect/>
          </a:stretch>
        </p:blipFill>
        <p:spPr>
          <a:xfrm>
            <a:off x="7010372" y="5209443"/>
            <a:ext cx="1128159" cy="779209"/>
          </a:xfrm>
          <a:prstGeom prst="rect">
            <a:avLst/>
          </a:prstGeom>
        </p:spPr>
      </p:pic>
      <p:pic>
        <p:nvPicPr>
          <p:cNvPr id="21" name="Picture 21" descr="A picture containing text, sign&#10;&#10;Description automatically generated">
            <a:extLst>
              <a:ext uri="{FF2B5EF4-FFF2-40B4-BE49-F238E27FC236}">
                <a16:creationId xmlns:a16="http://schemas.microsoft.com/office/drawing/2014/main" id="{024A006A-788C-4DDC-A7B7-411BDF9AE364}"/>
              </a:ext>
            </a:extLst>
          </p:cNvPr>
          <p:cNvPicPr>
            <a:picLocks noChangeAspect="1"/>
          </p:cNvPicPr>
          <p:nvPr/>
        </p:nvPicPr>
        <p:blipFill>
          <a:blip r:embed="rId7"/>
          <a:stretch>
            <a:fillRect/>
          </a:stretch>
        </p:blipFill>
        <p:spPr>
          <a:xfrm>
            <a:off x="5994133" y="2746690"/>
            <a:ext cx="1016240" cy="967096"/>
          </a:xfrm>
          <a:prstGeom prst="rect">
            <a:avLst/>
          </a:prstGeom>
        </p:spPr>
      </p:pic>
      <p:pic>
        <p:nvPicPr>
          <p:cNvPr id="1026" name="Picture 2" descr="Microsoft Certified: Azure AI Engineer Associate">
            <a:extLst>
              <a:ext uri="{FF2B5EF4-FFF2-40B4-BE49-F238E27FC236}">
                <a16:creationId xmlns:a16="http://schemas.microsoft.com/office/drawing/2014/main" id="{D3CE1781-B3E3-4B33-9C30-9B2EC5529EE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81664" y="1515818"/>
            <a:ext cx="1146365" cy="11829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icrosoft Certified Trainer 2022-2023">
            <a:extLst>
              <a:ext uri="{FF2B5EF4-FFF2-40B4-BE49-F238E27FC236}">
                <a16:creationId xmlns:a16="http://schemas.microsoft.com/office/drawing/2014/main" id="{CC8071F6-7030-4E21-991D-731ACE3488D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2139" y="1578190"/>
            <a:ext cx="1114750" cy="11603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C32A685-D3AE-4EB9-AA8F-4C2A8E805E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4315" y="2747451"/>
            <a:ext cx="1051855" cy="9888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 up of a sign&#10;&#10;Description automatically generated">
            <a:extLst>
              <a:ext uri="{FF2B5EF4-FFF2-40B4-BE49-F238E27FC236}">
                <a16:creationId xmlns:a16="http://schemas.microsoft.com/office/drawing/2014/main" id="{39428A61-1CCF-4B57-2B48-8732A2863E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57283" y="1511441"/>
            <a:ext cx="1168213" cy="1190800"/>
          </a:xfrm>
          <a:prstGeom prst="rect">
            <a:avLst/>
          </a:prstGeom>
        </p:spPr>
      </p:pic>
      <p:pic>
        <p:nvPicPr>
          <p:cNvPr id="11" name="Picture 10" descr="A person in a striped shirt&#10;&#10;Description automatically generated with medium confidence">
            <a:extLst>
              <a:ext uri="{FF2B5EF4-FFF2-40B4-BE49-F238E27FC236}">
                <a16:creationId xmlns:a16="http://schemas.microsoft.com/office/drawing/2014/main" id="{57399009-7BDF-09C0-39F5-984C3B40DFD4}"/>
              </a:ext>
            </a:extLst>
          </p:cNvPr>
          <p:cNvPicPr>
            <a:picLocks noChangeAspect="1"/>
          </p:cNvPicPr>
          <p:nvPr/>
        </p:nvPicPr>
        <p:blipFill>
          <a:blip r:embed="rId12"/>
          <a:stretch>
            <a:fillRect/>
          </a:stretch>
        </p:blipFill>
        <p:spPr>
          <a:xfrm>
            <a:off x="67811" y="1547766"/>
            <a:ext cx="1315899" cy="1191619"/>
          </a:xfrm>
          <a:prstGeom prst="rect">
            <a:avLst/>
          </a:prstGeom>
        </p:spPr>
      </p:pic>
      <p:pic>
        <p:nvPicPr>
          <p:cNvPr id="1028" name="Picture 4">
            <a:extLst>
              <a:ext uri="{FF2B5EF4-FFF2-40B4-BE49-F238E27FC236}">
                <a16:creationId xmlns:a16="http://schemas.microsoft.com/office/drawing/2014/main" id="{5AB404BB-4C7E-67AF-7834-9876348175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8942" y="1596406"/>
            <a:ext cx="1571625" cy="11421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1A99E0-B50E-03CF-7EA3-2725968E19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06602" y="1582661"/>
            <a:ext cx="1330692" cy="11421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0EC7873-7D15-24BA-EB0B-816F8D6B10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37293" y="1577786"/>
            <a:ext cx="1513679" cy="114217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CEE5E0E-DA4C-CD00-354C-552E1CBB56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9882" y="5230259"/>
            <a:ext cx="1200491" cy="70538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89447719-720A-1ACF-7597-E74FF8744045}"/>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70294424"/>
      </p:ext>
    </p:extLst>
  </p:cSld>
  <p:clrMapOvr>
    <a:masterClrMapping/>
  </p:clrMapOvr>
  <mc:AlternateContent xmlns:mc="http://schemas.openxmlformats.org/markup-compatibility/2006" xmlns:p14="http://schemas.microsoft.com/office/powerpoint/2010/main">
    <mc:Choice Requires="p14">
      <p:transition spd="slow" p14:dur="2750" advTm="67320"/>
    </mc:Choice>
    <mc:Fallback xmlns="">
      <p:transition spd="slow" advTm="67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697" y="607551"/>
            <a:ext cx="8229600" cy="1143000"/>
          </a:xfrm>
        </p:spPr>
        <p:txBody>
          <a:bodyPr/>
          <a:lstStyle/>
          <a:p>
            <a:r>
              <a:rPr lang="en-US" b="1" dirty="0">
                <a:latin typeface="Times New Roman" panose="02020603050405020304" pitchFamily="18" charset="0"/>
                <a:cs typeface="Times New Roman" panose="02020603050405020304" pitchFamily="18" charset="0"/>
              </a:rPr>
              <a:t>Outline of the Presentation</a:t>
            </a:r>
          </a:p>
        </p:txBody>
      </p:sp>
      <p:sp>
        <p:nvSpPr>
          <p:cNvPr id="3" name="Content Placeholder 2"/>
          <p:cNvSpPr>
            <a:spLocks noGrp="1"/>
          </p:cNvSpPr>
          <p:nvPr>
            <p:ph idx="1"/>
          </p:nvPr>
        </p:nvSpPr>
        <p:spPr>
          <a:xfrm>
            <a:off x="457200" y="1905000"/>
            <a:ext cx="8229600" cy="4221163"/>
          </a:xfrm>
        </p:spPr>
        <p:txBody>
          <a:bodyPr>
            <a:normAutofit fontScale="92500" lnSpcReduction="10000"/>
          </a:bodyPr>
          <a:lstStyle/>
          <a:p>
            <a:r>
              <a:rPr lang="en-US" dirty="0"/>
              <a:t>Introduction</a:t>
            </a:r>
          </a:p>
          <a:p>
            <a:r>
              <a:rPr lang="en-US" dirty="0"/>
              <a:t>Problem Statement</a:t>
            </a:r>
          </a:p>
          <a:p>
            <a:r>
              <a:rPr lang="en-US" dirty="0"/>
              <a:t>Leaf Image Dataset</a:t>
            </a:r>
          </a:p>
          <a:p>
            <a:r>
              <a:rPr lang="en-US" dirty="0"/>
              <a:t>Architecture</a:t>
            </a:r>
          </a:p>
          <a:p>
            <a:r>
              <a:rPr lang="en-US" dirty="0"/>
              <a:t>Technical Implementation</a:t>
            </a:r>
          </a:p>
          <a:p>
            <a:r>
              <a:rPr lang="en-US" dirty="0"/>
              <a:t>Challenges in implementing the solution</a:t>
            </a:r>
          </a:p>
          <a:p>
            <a:r>
              <a:rPr lang="en-US" dirty="0"/>
              <a:t>Business Benefit</a:t>
            </a:r>
          </a:p>
          <a:p>
            <a:r>
              <a:rPr lang="en-US" dirty="0"/>
              <a:t>Conclusion</a:t>
            </a:r>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B9C04632-9E45-BEEF-8202-0DDB9CF2210B}"/>
              </a:ext>
            </a:extLst>
          </p:cNvPr>
          <p:cNvPicPr>
            <a:picLocks noChangeAspect="1"/>
          </p:cNvPicPr>
          <p:nvPr/>
        </p:nvPicPr>
        <p:blipFill>
          <a:blip r:embed="rId4"/>
          <a:stretch>
            <a:fillRect/>
          </a:stretch>
        </p:blipFill>
        <p:spPr>
          <a:xfrm>
            <a:off x="5773994" y="0"/>
            <a:ext cx="3370006" cy="542925"/>
          </a:xfrm>
          <a:prstGeom prst="rect">
            <a:avLst/>
          </a:prstGeom>
        </p:spPr>
      </p:pic>
      <p:pic>
        <p:nvPicPr>
          <p:cNvPr id="6" name="Audio 5">
            <a:hlinkClick r:id="" action="ppaction://media"/>
            <a:extLst>
              <a:ext uri="{FF2B5EF4-FFF2-40B4-BE49-F238E27FC236}">
                <a16:creationId xmlns:a16="http://schemas.microsoft.com/office/drawing/2014/main" id="{613A7D67-37B3-E4F0-68F1-042A91BDF4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10842103"/>
      </p:ext>
    </p:extLst>
  </p:cSld>
  <p:clrMapOvr>
    <a:masterClrMapping/>
  </p:clrMapOvr>
  <mc:AlternateContent xmlns:mc="http://schemas.openxmlformats.org/markup-compatibility/2006" xmlns:p14="http://schemas.microsoft.com/office/powerpoint/2010/main">
    <mc:Choice Requires="p14">
      <p:transition spd="slow" p14:dur="2000" advTm="22744"/>
    </mc:Choice>
    <mc:Fallback xmlns="">
      <p:transition spd="slow" advTm="22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4705"/>
            <a:ext cx="8229600" cy="1143000"/>
          </a:xfrm>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57200" y="1465415"/>
            <a:ext cx="8229600" cy="4525963"/>
          </a:xfrm>
        </p:spPr>
        <p:txBody>
          <a:bodyPr>
            <a:normAutofit lnSpcReduction="10000"/>
          </a:bodyPr>
          <a:lstStyle/>
          <a:p>
            <a:pPr marL="0" indent="0">
              <a:buNone/>
            </a:pPr>
            <a:endParaRPr lang="en-US" dirty="0"/>
          </a:p>
          <a:p>
            <a:pPr algn="just"/>
            <a:r>
              <a:rPr lang="en-US" dirty="0">
                <a:latin typeface="Times New Roman" panose="02020603050405020304" pitchFamily="18" charset="0"/>
                <a:cs typeface="Times New Roman" panose="02020603050405020304" pitchFamily="18" charset="0"/>
              </a:rPr>
              <a:t>Classification of Plant Species based on leaf images is a Multiclass Classification Problem. </a:t>
            </a:r>
          </a:p>
          <a:p>
            <a:pPr algn="just"/>
            <a:r>
              <a:rPr lang="en-US" dirty="0">
                <a:latin typeface="Times New Roman" panose="02020603050405020304" pitchFamily="18" charset="0"/>
                <a:cs typeface="Times New Roman" panose="02020603050405020304" pitchFamily="18" charset="0"/>
              </a:rPr>
              <a:t>Machine learning techniques have already been used for Plant leaf recognition (PLR)</a:t>
            </a:r>
          </a:p>
          <a:p>
            <a:pPr algn="just"/>
            <a:r>
              <a:rPr lang="en-US" dirty="0">
                <a:latin typeface="Times New Roman" panose="02020603050405020304" pitchFamily="18" charset="0"/>
                <a:cs typeface="Times New Roman" panose="02020603050405020304" pitchFamily="18" charset="0"/>
              </a:rPr>
              <a:t>These techniques are based on the extraction of various hand-crafted features from plant leaf images and the usage of a machine learning classifier for classification. </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A74A3A89-937B-A02A-F559-277776693DF9}"/>
              </a:ext>
            </a:extLst>
          </p:cNvPr>
          <p:cNvPicPr>
            <a:picLocks noChangeAspect="1"/>
          </p:cNvPicPr>
          <p:nvPr/>
        </p:nvPicPr>
        <p:blipFill>
          <a:blip r:embed="rId4"/>
          <a:stretch>
            <a:fillRect/>
          </a:stretch>
        </p:blipFill>
        <p:spPr>
          <a:xfrm>
            <a:off x="5773994" y="0"/>
            <a:ext cx="3370006" cy="542925"/>
          </a:xfrm>
          <a:prstGeom prst="rect">
            <a:avLst/>
          </a:prstGeom>
        </p:spPr>
      </p:pic>
      <p:pic>
        <p:nvPicPr>
          <p:cNvPr id="5" name="Audio 4">
            <a:hlinkClick r:id="" action="ppaction://media"/>
            <a:extLst>
              <a:ext uri="{FF2B5EF4-FFF2-40B4-BE49-F238E27FC236}">
                <a16:creationId xmlns:a16="http://schemas.microsoft.com/office/drawing/2014/main" id="{D97418D7-F305-67D9-FAC3-64E233579B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3186025"/>
      </p:ext>
    </p:extLst>
  </p:cSld>
  <p:clrMapOvr>
    <a:masterClrMapping/>
  </p:clrMapOvr>
  <mc:AlternateContent xmlns:mc="http://schemas.openxmlformats.org/markup-compatibility/2006" xmlns:p14="http://schemas.microsoft.com/office/powerpoint/2010/main">
    <mc:Choice Requires="p14">
      <p:transition spd="slow" p14:dur="2000" advTm="34933"/>
    </mc:Choice>
    <mc:Fallback xmlns="">
      <p:transition spd="slow" advTm="34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797"/>
            <a:ext cx="8229600" cy="1143000"/>
          </a:xfrm>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57200" y="1295400"/>
            <a:ext cx="8229600" cy="4525963"/>
          </a:xfrm>
        </p:spPr>
        <p:txBody>
          <a:bodyPr>
            <a:normAutofit fontScale="70000" lnSpcReduction="20000"/>
          </a:bodyPr>
          <a:lstStyle/>
          <a:p>
            <a:pPr marL="0" indent="0">
              <a:buNone/>
            </a:pPr>
            <a:endParaRPr lang="en-US" dirty="0"/>
          </a:p>
          <a:p>
            <a:pPr algn="just"/>
            <a:r>
              <a:rPr lang="en-IN" sz="3800" dirty="0">
                <a:latin typeface="Times New Roman" panose="02020603050405020304" pitchFamily="18" charset="0"/>
                <a:cs typeface="Times New Roman" panose="02020603050405020304" pitchFamily="18" charset="0"/>
              </a:rPr>
              <a:t>The Recognition Accuracy of Machine learning techniques for plant leaf image classification is dependent on the discriminability of the chosen hand-crafted features. </a:t>
            </a:r>
          </a:p>
          <a:p>
            <a:pPr algn="just"/>
            <a:endParaRPr lang="en-IN" sz="3800" dirty="0">
              <a:latin typeface="Times New Roman" panose="02020603050405020304" pitchFamily="18" charset="0"/>
              <a:cs typeface="Times New Roman" panose="02020603050405020304" pitchFamily="18" charset="0"/>
            </a:endParaRPr>
          </a:p>
          <a:p>
            <a:pPr algn="just"/>
            <a:r>
              <a:rPr lang="en-US" sz="3800" dirty="0">
                <a:latin typeface="Times New Roman" panose="02020603050405020304" pitchFamily="18" charset="0"/>
                <a:cs typeface="Times New Roman" panose="02020603050405020304" pitchFamily="18" charset="0"/>
              </a:rPr>
              <a:t>The usage of deep learning for plant leaf classification automates the feature extraction process</a:t>
            </a:r>
            <a:endParaRPr lang="en-IN" sz="3800" dirty="0">
              <a:latin typeface="Times New Roman" panose="02020603050405020304" pitchFamily="18" charset="0"/>
              <a:cs typeface="Times New Roman" panose="02020603050405020304" pitchFamily="18" charset="0"/>
            </a:endParaRPr>
          </a:p>
          <a:p>
            <a:pPr algn="just"/>
            <a:endParaRPr lang="en-IN" sz="3800" dirty="0">
              <a:latin typeface="Times New Roman" panose="02020603050405020304" pitchFamily="18" charset="0"/>
              <a:cs typeface="Times New Roman" panose="02020603050405020304" pitchFamily="18" charset="0"/>
            </a:endParaRPr>
          </a:p>
          <a:p>
            <a:pPr algn="just"/>
            <a:r>
              <a:rPr lang="en-US" sz="3800" dirty="0">
                <a:latin typeface="Times New Roman" panose="02020603050405020304" pitchFamily="18" charset="0"/>
                <a:cs typeface="Times New Roman" panose="02020603050405020304" pitchFamily="18" charset="0"/>
              </a:rPr>
              <a:t>Designing the appropriate deep learning model for classification abstracts the feature extraction process.</a:t>
            </a:r>
          </a:p>
          <a:p>
            <a:endParaRPr lang="en-US" sz="3800"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726E7FBF-6E29-7CA5-1E1D-D7FA13455CD2}"/>
              </a:ext>
            </a:extLst>
          </p:cNvPr>
          <p:cNvPicPr>
            <a:picLocks noChangeAspect="1"/>
          </p:cNvPicPr>
          <p:nvPr/>
        </p:nvPicPr>
        <p:blipFill>
          <a:blip r:embed="rId4"/>
          <a:stretch>
            <a:fillRect/>
          </a:stretch>
        </p:blipFill>
        <p:spPr>
          <a:xfrm>
            <a:off x="5773994" y="49161"/>
            <a:ext cx="3370006" cy="542925"/>
          </a:xfrm>
          <a:prstGeom prst="rect">
            <a:avLst/>
          </a:prstGeom>
        </p:spPr>
      </p:pic>
      <p:pic>
        <p:nvPicPr>
          <p:cNvPr id="4" name="Audio 3">
            <a:hlinkClick r:id="" action="ppaction://media"/>
            <a:extLst>
              <a:ext uri="{FF2B5EF4-FFF2-40B4-BE49-F238E27FC236}">
                <a16:creationId xmlns:a16="http://schemas.microsoft.com/office/drawing/2014/main" id="{E1FDA7F1-3CC9-EF42-E8B3-1EE53E25F1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25112661"/>
      </p:ext>
    </p:extLst>
  </p:cSld>
  <p:clrMapOvr>
    <a:masterClrMapping/>
  </p:clrMapOvr>
  <mc:AlternateContent xmlns:mc="http://schemas.openxmlformats.org/markup-compatibility/2006" xmlns:p14="http://schemas.microsoft.com/office/powerpoint/2010/main">
    <mc:Choice Requires="p14">
      <p:transition spd="slow" p14:dur="2000" advTm="44496"/>
    </mc:Choice>
    <mc:Fallback xmlns="">
      <p:transition spd="slow" advTm="44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p:txBody>
          <a:bodyPr>
            <a:normAutofit/>
          </a:bodyPr>
          <a:lstStyle/>
          <a:p>
            <a:pPr marL="0" indent="0">
              <a:buNone/>
            </a:pPr>
            <a:endParaRPr lang="en-US" dirty="0"/>
          </a:p>
          <a:p>
            <a:pPr algn="just">
              <a:lnSpc>
                <a:spcPct val="80000"/>
              </a:lnSpc>
            </a:pPr>
            <a:r>
              <a:rPr lang="en-IN" dirty="0">
                <a:latin typeface="Times New Roman" panose="02020603050405020304" pitchFamily="18" charset="0"/>
                <a:cs typeface="Times New Roman" panose="02020603050405020304" pitchFamily="18" charset="0"/>
              </a:rPr>
              <a:t>The current work aims at designing a deep learning model for the multiclass classification of plant leaf images. </a:t>
            </a:r>
          </a:p>
          <a:p>
            <a:pPr algn="just">
              <a:lnSpc>
                <a:spcPct val="80000"/>
              </a:lnSpc>
            </a:pPr>
            <a:endParaRPr lang="en-IN" dirty="0">
              <a:latin typeface="Times New Roman" panose="02020603050405020304" pitchFamily="18" charset="0"/>
              <a:cs typeface="Times New Roman" panose="02020603050405020304" pitchFamily="18" charset="0"/>
            </a:endParaRPr>
          </a:p>
          <a:p>
            <a:pPr algn="just">
              <a:lnSpc>
                <a:spcPct val="80000"/>
              </a:lnSpc>
            </a:pPr>
            <a:r>
              <a:rPr lang="en-IN" dirty="0">
                <a:latin typeface="Times New Roman" panose="02020603050405020304" pitchFamily="18" charset="0"/>
                <a:cs typeface="Times New Roman" panose="02020603050405020304" pitchFamily="18" charset="0"/>
              </a:rPr>
              <a:t>The major focus of this work is to automatically classify and predict the plant species of the plant leaf images of Flavia leaf dataset</a:t>
            </a:r>
            <a:r>
              <a:rPr lang="en-IN" sz="2700" dirty="0"/>
              <a:t>. </a:t>
            </a:r>
            <a:endParaRPr lang="en-US" sz="2700" dirty="0"/>
          </a:p>
          <a:p>
            <a:pPr algn="just">
              <a:lnSpc>
                <a:spcPct val="80000"/>
              </a:lnSpc>
            </a:pPr>
            <a:endParaRPr lang="en-US" sz="2700" dirty="0"/>
          </a:p>
          <a:p>
            <a:endParaRPr lang="en-US" dirty="0"/>
          </a:p>
        </p:txBody>
      </p:sp>
      <p:pic>
        <p:nvPicPr>
          <p:cNvPr id="4" name="Picture 3">
            <a:extLst>
              <a:ext uri="{FF2B5EF4-FFF2-40B4-BE49-F238E27FC236}">
                <a16:creationId xmlns:a16="http://schemas.microsoft.com/office/drawing/2014/main" id="{6967DFA6-F209-EC12-CE71-8224E90C0EE3}"/>
              </a:ext>
            </a:extLst>
          </p:cNvPr>
          <p:cNvPicPr>
            <a:picLocks noChangeAspect="1"/>
          </p:cNvPicPr>
          <p:nvPr/>
        </p:nvPicPr>
        <p:blipFill>
          <a:blip r:embed="rId4"/>
          <a:stretch>
            <a:fillRect/>
          </a:stretch>
        </p:blipFill>
        <p:spPr>
          <a:xfrm>
            <a:off x="5756788" y="92076"/>
            <a:ext cx="3370006" cy="542925"/>
          </a:xfrm>
          <a:prstGeom prst="rect">
            <a:avLst/>
          </a:prstGeom>
        </p:spPr>
      </p:pic>
      <p:pic>
        <p:nvPicPr>
          <p:cNvPr id="5" name="Audio 4">
            <a:hlinkClick r:id="" action="ppaction://media"/>
            <a:extLst>
              <a:ext uri="{FF2B5EF4-FFF2-40B4-BE49-F238E27FC236}">
                <a16:creationId xmlns:a16="http://schemas.microsoft.com/office/drawing/2014/main" id="{D8BD1A24-2DC4-4443-C1BC-163AD2C683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51210479"/>
      </p:ext>
    </p:extLst>
  </p:cSld>
  <p:clrMapOvr>
    <a:masterClrMapping/>
  </p:clrMapOvr>
  <mc:AlternateContent xmlns:mc="http://schemas.openxmlformats.org/markup-compatibility/2006" xmlns:p14="http://schemas.microsoft.com/office/powerpoint/2010/main">
    <mc:Choice Requires="p14">
      <p:transition spd="slow" p14:dur="2000" advTm="19850"/>
    </mc:Choice>
    <mc:Fallback xmlns="">
      <p:transition spd="slow" advTm="19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8229600" cy="1143000"/>
          </a:xfrm>
        </p:spPr>
        <p:txBody>
          <a:bodyPr>
            <a:normAutofit/>
          </a:bodyPr>
          <a:lstStyle/>
          <a:p>
            <a:pPr>
              <a:lnSpc>
                <a:spcPct val="80000"/>
              </a:lnSpc>
              <a:spcBef>
                <a:spcPct val="20000"/>
              </a:spcBef>
            </a:pPr>
            <a:r>
              <a:rPr lang="en-US" b="1" dirty="0">
                <a:latin typeface="Times New Roman" panose="02020603050405020304" pitchFamily="18" charset="0"/>
                <a:ea typeface="+mn-ea"/>
                <a:cs typeface="Times New Roman" panose="02020603050405020304" pitchFamily="18" charset="0"/>
              </a:rPr>
              <a:t>Architecture</a:t>
            </a:r>
          </a:p>
        </p:txBody>
      </p:sp>
      <p:sp>
        <p:nvSpPr>
          <p:cNvPr id="3" name="Content Placeholder 2"/>
          <p:cNvSpPr>
            <a:spLocks noGrp="1"/>
          </p:cNvSpPr>
          <p:nvPr>
            <p:ph idx="1"/>
          </p:nvPr>
        </p:nvSpPr>
        <p:spPr/>
        <p:txBody>
          <a:bodyPr>
            <a:normAutofit/>
          </a:bodyPr>
          <a:lstStyle/>
          <a:p>
            <a:pPr marL="0" indent="0">
              <a:buNone/>
            </a:pPr>
            <a:endParaRPr lang="en-US" dirty="0"/>
          </a:p>
          <a:p>
            <a:endParaRPr lang="en-US" dirty="0"/>
          </a:p>
        </p:txBody>
      </p:sp>
      <p:pic>
        <p:nvPicPr>
          <p:cNvPr id="4" name="Picture 3" descr="Diagram&#10;&#10;Description automatically generated with medium confidence">
            <a:extLst>
              <a:ext uri="{FF2B5EF4-FFF2-40B4-BE49-F238E27FC236}">
                <a16:creationId xmlns:a16="http://schemas.microsoft.com/office/drawing/2014/main" id="{2D01471E-CFD1-0DBE-207E-D2BED67F0E7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846" y="1637071"/>
            <a:ext cx="8381999" cy="3810000"/>
          </a:xfrm>
          <a:prstGeom prst="rect">
            <a:avLst/>
          </a:prstGeom>
          <a:noFill/>
          <a:ln>
            <a:noFill/>
          </a:ln>
        </p:spPr>
      </p:pic>
      <p:pic>
        <p:nvPicPr>
          <p:cNvPr id="5" name="Picture 4">
            <a:extLst>
              <a:ext uri="{FF2B5EF4-FFF2-40B4-BE49-F238E27FC236}">
                <a16:creationId xmlns:a16="http://schemas.microsoft.com/office/drawing/2014/main" id="{1E83B663-94CB-756E-ED24-5170A62CCAD6}"/>
              </a:ext>
            </a:extLst>
          </p:cNvPr>
          <p:cNvPicPr>
            <a:picLocks noChangeAspect="1"/>
          </p:cNvPicPr>
          <p:nvPr/>
        </p:nvPicPr>
        <p:blipFill>
          <a:blip r:embed="rId5"/>
          <a:stretch>
            <a:fillRect/>
          </a:stretch>
        </p:blipFill>
        <p:spPr>
          <a:xfrm>
            <a:off x="5773994" y="49161"/>
            <a:ext cx="3370006" cy="542925"/>
          </a:xfrm>
          <a:prstGeom prst="rect">
            <a:avLst/>
          </a:prstGeom>
        </p:spPr>
      </p:pic>
      <p:pic>
        <p:nvPicPr>
          <p:cNvPr id="6" name="Audio 5">
            <a:hlinkClick r:id="" action="ppaction://media"/>
            <a:extLst>
              <a:ext uri="{FF2B5EF4-FFF2-40B4-BE49-F238E27FC236}">
                <a16:creationId xmlns:a16="http://schemas.microsoft.com/office/drawing/2014/main" id="{2EA5C59B-D097-1CF2-20D1-5BF074428D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22916017"/>
      </p:ext>
    </p:extLst>
  </p:cSld>
  <p:clrMapOvr>
    <a:masterClrMapping/>
  </p:clrMapOvr>
  <mc:AlternateContent xmlns:mc="http://schemas.openxmlformats.org/markup-compatibility/2006" xmlns:p14="http://schemas.microsoft.com/office/powerpoint/2010/main">
    <mc:Choice Requires="p14">
      <p:transition spd="slow" p14:dur="2000" advTm="44171"/>
    </mc:Choice>
    <mc:Fallback xmlns="">
      <p:transition spd="slow" advTm="44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Azure Services used in this work</a:t>
            </a:r>
          </a:p>
        </p:txBody>
      </p:sp>
      <p:sp>
        <p:nvSpPr>
          <p:cNvPr id="3" name="Content Placeholder 2"/>
          <p:cNvSpPr>
            <a:spLocks noGrp="1"/>
          </p:cNvSpPr>
          <p:nvPr>
            <p:ph idx="1"/>
          </p:nvPr>
        </p:nvSpPr>
        <p:spPr/>
        <p:txBody>
          <a:bodyPr>
            <a:normAutofit/>
          </a:bodyPr>
          <a:lstStyle/>
          <a:p>
            <a:pPr marL="0" indent="0">
              <a:buNone/>
            </a:pPr>
            <a:endParaRPr lang="en-US"/>
          </a:p>
          <a:p>
            <a:endParaRPr lang="en-US"/>
          </a:p>
          <a:p>
            <a:endParaRPr lang="en-US"/>
          </a:p>
          <a:p>
            <a:endParaRPr lang="en-US"/>
          </a:p>
          <a:p>
            <a:endParaRPr lang="en-US" dirty="0"/>
          </a:p>
        </p:txBody>
      </p:sp>
      <p:graphicFrame>
        <p:nvGraphicFramePr>
          <p:cNvPr id="4" name="Table 3">
            <a:extLst>
              <a:ext uri="{FF2B5EF4-FFF2-40B4-BE49-F238E27FC236}">
                <a16:creationId xmlns:a16="http://schemas.microsoft.com/office/drawing/2014/main" id="{19CB145C-96D5-9B94-C959-24E4DD6B3277}"/>
              </a:ext>
            </a:extLst>
          </p:cNvPr>
          <p:cNvGraphicFramePr>
            <a:graphicFrameLocks noGrp="1"/>
          </p:cNvGraphicFramePr>
          <p:nvPr>
            <p:extLst>
              <p:ext uri="{D42A27DB-BD31-4B8C-83A1-F6EECF244321}">
                <p14:modId xmlns:p14="http://schemas.microsoft.com/office/powerpoint/2010/main" val="4219450234"/>
              </p:ext>
            </p:extLst>
          </p:nvPr>
        </p:nvGraphicFramePr>
        <p:xfrm>
          <a:off x="1143000" y="1828800"/>
          <a:ext cx="7086599" cy="3657600"/>
        </p:xfrm>
        <a:graphic>
          <a:graphicData uri="http://schemas.openxmlformats.org/drawingml/2006/table">
            <a:tbl>
              <a:tblPr firstRow="1" firstCol="1" bandRow="1">
                <a:tableStyleId>{5C22544A-7EE6-4342-B048-85BDC9FD1C3A}</a:tableStyleId>
              </a:tblPr>
              <a:tblGrid>
                <a:gridCol w="2255107">
                  <a:extLst>
                    <a:ext uri="{9D8B030D-6E8A-4147-A177-3AD203B41FA5}">
                      <a16:colId xmlns:a16="http://schemas.microsoft.com/office/drawing/2014/main" val="3416722512"/>
                    </a:ext>
                  </a:extLst>
                </a:gridCol>
                <a:gridCol w="4831492">
                  <a:extLst>
                    <a:ext uri="{9D8B030D-6E8A-4147-A177-3AD203B41FA5}">
                      <a16:colId xmlns:a16="http://schemas.microsoft.com/office/drawing/2014/main" val="1162591418"/>
                    </a:ext>
                  </a:extLst>
                </a:gridCol>
              </a:tblGrid>
              <a:tr h="586255">
                <a:tc>
                  <a:txBody>
                    <a:bodyPr/>
                    <a:lstStyle/>
                    <a:p>
                      <a:pPr algn="ctr">
                        <a:lnSpc>
                          <a:spcPct val="150000"/>
                        </a:lnSpc>
                        <a:spcAft>
                          <a:spcPts val="600"/>
                        </a:spcAft>
                      </a:pPr>
                      <a:r>
                        <a:rPr lang="en-US" sz="1800" b="1" kern="50" dirty="0">
                          <a:effectLst/>
                          <a:latin typeface="Times New Roman" panose="02020603050405020304" pitchFamily="18" charset="0"/>
                          <a:cs typeface="Times New Roman" panose="02020603050405020304" pitchFamily="18" charset="0"/>
                        </a:rPr>
                        <a:t>  Azure Services</a:t>
                      </a:r>
                      <a:endParaRPr lang="en-IN" sz="1800" b="1"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en-US" sz="1800" b="1" kern="50" dirty="0">
                          <a:effectLst/>
                          <a:latin typeface="Times New Roman" panose="02020603050405020304" pitchFamily="18" charset="0"/>
                          <a:cs typeface="Times New Roman" panose="02020603050405020304" pitchFamily="18" charset="0"/>
                        </a:rPr>
                        <a:t> Description</a:t>
                      </a:r>
                      <a:endParaRPr lang="en-IN" sz="1800" b="1"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1482517"/>
                  </a:ext>
                </a:extLst>
              </a:tr>
              <a:tr h="586255">
                <a:tc>
                  <a:txBody>
                    <a:bodyPr/>
                    <a:lstStyle/>
                    <a:p>
                      <a:pPr algn="ctr">
                        <a:lnSpc>
                          <a:spcPct val="150000"/>
                        </a:lnSpc>
                        <a:spcAft>
                          <a:spcPts val="600"/>
                        </a:spcAft>
                      </a:pPr>
                      <a:r>
                        <a:rPr lang="en-US" sz="1600" kern="50" dirty="0">
                          <a:effectLst/>
                          <a:latin typeface="Times New Roman" panose="02020603050405020304" pitchFamily="18" charset="0"/>
                          <a:cs typeface="Times New Roman" panose="02020603050405020304" pitchFamily="18" charset="0"/>
                        </a:rPr>
                        <a:t>Azure Storage</a:t>
                      </a:r>
                      <a:endParaRPr lang="en-IN" sz="1600"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en-US" sz="1600" kern="50" dirty="0">
                          <a:effectLst/>
                          <a:latin typeface="Times New Roman" panose="02020603050405020304" pitchFamily="18" charset="0"/>
                          <a:cs typeface="Times New Roman" panose="02020603050405020304" pitchFamily="18" charset="0"/>
                        </a:rPr>
                        <a:t>For storage of the Flavia leaf image dataset</a:t>
                      </a:r>
                      <a:endParaRPr lang="en-IN" sz="1600"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7525208"/>
                  </a:ext>
                </a:extLst>
              </a:tr>
              <a:tr h="1242545">
                <a:tc>
                  <a:txBody>
                    <a:bodyPr/>
                    <a:lstStyle/>
                    <a:p>
                      <a:pPr algn="ctr">
                        <a:lnSpc>
                          <a:spcPct val="150000"/>
                        </a:lnSpc>
                        <a:spcAft>
                          <a:spcPts val="600"/>
                        </a:spcAft>
                      </a:pPr>
                      <a:r>
                        <a:rPr lang="en-US" sz="1600" kern="50">
                          <a:effectLst/>
                          <a:latin typeface="Times New Roman" panose="02020603050405020304" pitchFamily="18" charset="0"/>
                          <a:cs typeface="Times New Roman" panose="02020603050405020304" pitchFamily="18" charset="0"/>
                        </a:rPr>
                        <a:t>Azure Databricks</a:t>
                      </a:r>
                      <a:endParaRPr lang="en-IN" sz="1600" kern="5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en-US" sz="1600" kern="50" dirty="0">
                          <a:effectLst/>
                          <a:latin typeface="Times New Roman" panose="02020603050405020304" pitchFamily="18" charset="0"/>
                          <a:cs typeface="Times New Roman" panose="02020603050405020304" pitchFamily="18" charset="0"/>
                        </a:rPr>
                        <a:t>For training of the classification model implemented with </a:t>
                      </a:r>
                      <a:r>
                        <a:rPr lang="en-US" sz="1600" kern="50" dirty="0" err="1">
                          <a:effectLst/>
                          <a:latin typeface="Times New Roman" panose="02020603050405020304" pitchFamily="18" charset="0"/>
                          <a:cs typeface="Times New Roman" panose="02020603050405020304" pitchFamily="18" charset="0"/>
                        </a:rPr>
                        <a:t>Keras</a:t>
                      </a:r>
                      <a:r>
                        <a:rPr lang="en-US" sz="1600" kern="50" dirty="0">
                          <a:effectLst/>
                          <a:latin typeface="Times New Roman" panose="02020603050405020304" pitchFamily="18" charset="0"/>
                          <a:cs typeface="Times New Roman" panose="02020603050405020304" pitchFamily="18" charset="0"/>
                        </a:rPr>
                        <a:t> and TensorFlow</a:t>
                      </a:r>
                      <a:endParaRPr lang="en-IN" sz="1600"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8094144"/>
                  </a:ext>
                </a:extLst>
              </a:tr>
              <a:tr h="1242545">
                <a:tc>
                  <a:txBody>
                    <a:bodyPr/>
                    <a:lstStyle/>
                    <a:p>
                      <a:pPr algn="ctr">
                        <a:lnSpc>
                          <a:spcPct val="150000"/>
                        </a:lnSpc>
                        <a:spcAft>
                          <a:spcPts val="600"/>
                        </a:spcAft>
                      </a:pPr>
                      <a:r>
                        <a:rPr lang="en-US" sz="1600" kern="50">
                          <a:effectLst/>
                          <a:latin typeface="Times New Roman" panose="02020603050405020304" pitchFamily="18" charset="0"/>
                          <a:cs typeface="Times New Roman" panose="02020603050405020304" pitchFamily="18" charset="0"/>
                        </a:rPr>
                        <a:t>Azure ML Service</a:t>
                      </a:r>
                      <a:endParaRPr lang="en-IN" sz="1600" kern="5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en-US" sz="1600" kern="50" dirty="0">
                          <a:effectLst/>
                          <a:latin typeface="Times New Roman" panose="02020603050405020304" pitchFamily="18" charset="0"/>
                          <a:cs typeface="Times New Roman" panose="02020603050405020304" pitchFamily="18" charset="0"/>
                        </a:rPr>
                        <a:t>For versioning and deployment of the classification model as HTTP endpoint</a:t>
                      </a:r>
                      <a:endParaRPr lang="en-IN" sz="1600" kern="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147130"/>
                  </a:ext>
                </a:extLst>
              </a:tr>
            </a:tbl>
          </a:graphicData>
        </a:graphic>
      </p:graphicFrame>
      <p:pic>
        <p:nvPicPr>
          <p:cNvPr id="5" name="Picture 4">
            <a:extLst>
              <a:ext uri="{FF2B5EF4-FFF2-40B4-BE49-F238E27FC236}">
                <a16:creationId xmlns:a16="http://schemas.microsoft.com/office/drawing/2014/main" id="{3937A336-9584-11ED-7816-0519A95791EA}"/>
              </a:ext>
            </a:extLst>
          </p:cNvPr>
          <p:cNvPicPr>
            <a:picLocks noChangeAspect="1"/>
          </p:cNvPicPr>
          <p:nvPr/>
        </p:nvPicPr>
        <p:blipFill>
          <a:blip r:embed="rId4"/>
          <a:stretch>
            <a:fillRect/>
          </a:stretch>
        </p:blipFill>
        <p:spPr>
          <a:xfrm>
            <a:off x="5638800" y="62579"/>
            <a:ext cx="3370006" cy="542925"/>
          </a:xfrm>
          <a:prstGeom prst="rect">
            <a:avLst/>
          </a:prstGeom>
        </p:spPr>
      </p:pic>
      <p:pic>
        <p:nvPicPr>
          <p:cNvPr id="6" name="Audio 5">
            <a:hlinkClick r:id="" action="ppaction://media"/>
            <a:extLst>
              <a:ext uri="{FF2B5EF4-FFF2-40B4-BE49-F238E27FC236}">
                <a16:creationId xmlns:a16="http://schemas.microsoft.com/office/drawing/2014/main" id="{CADCC295-313C-D1FE-4F8B-2361ED6140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30885069"/>
      </p:ext>
    </p:extLst>
  </p:cSld>
  <p:clrMapOvr>
    <a:masterClrMapping/>
  </p:clrMapOvr>
  <mc:AlternateContent xmlns:mc="http://schemas.openxmlformats.org/markup-compatibility/2006" xmlns:p14="http://schemas.microsoft.com/office/powerpoint/2010/main">
    <mc:Choice Requires="p14">
      <p:transition spd="slow" p14:dur="2000" advTm="23534"/>
    </mc:Choice>
    <mc:Fallback xmlns="">
      <p:transition spd="slow" advTm="23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Technical Implementation</a:t>
            </a:r>
          </a:p>
        </p:txBody>
      </p:sp>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Azure Storage is used to securely store the pictures</a:t>
            </a:r>
          </a:p>
          <a:p>
            <a:pPr algn="just">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Azure Databricks is used to train the model using </a:t>
            </a:r>
            <a:r>
              <a:rPr lang="en-US" b="0" i="0" dirty="0" err="1">
                <a:solidFill>
                  <a:srgbClr val="292929"/>
                </a:solidFill>
                <a:effectLst/>
                <a:latin typeface="Times New Roman" panose="02020603050405020304" pitchFamily="18" charset="0"/>
                <a:cs typeface="Times New Roman" panose="02020603050405020304" pitchFamily="18" charset="0"/>
              </a:rPr>
              <a:t>Keras</a:t>
            </a:r>
            <a:r>
              <a:rPr lang="en-US" b="0" i="0" dirty="0">
                <a:solidFill>
                  <a:srgbClr val="292929"/>
                </a:solidFill>
                <a:effectLst/>
                <a:latin typeface="Times New Roman" panose="02020603050405020304" pitchFamily="18" charset="0"/>
                <a:cs typeface="Times New Roman" panose="02020603050405020304" pitchFamily="18" charset="0"/>
              </a:rPr>
              <a:t> and TensorFlow</a:t>
            </a:r>
          </a:p>
          <a:p>
            <a:pPr algn="just">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Azure ML Service is used to version and deploy model as HTTP endpoint</a:t>
            </a:r>
          </a:p>
          <a:p>
            <a:pPr marL="0" indent="0">
              <a:buNone/>
            </a:pPr>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CACA64D-8A09-9168-6FAF-039994960786}"/>
              </a:ext>
            </a:extLst>
          </p:cNvPr>
          <p:cNvPicPr>
            <a:picLocks noChangeAspect="1"/>
          </p:cNvPicPr>
          <p:nvPr/>
        </p:nvPicPr>
        <p:blipFill>
          <a:blip r:embed="rId4"/>
          <a:stretch>
            <a:fillRect/>
          </a:stretch>
        </p:blipFill>
        <p:spPr>
          <a:xfrm>
            <a:off x="5638800" y="62579"/>
            <a:ext cx="3370006" cy="542925"/>
          </a:xfrm>
          <a:prstGeom prst="rect">
            <a:avLst/>
          </a:prstGeom>
        </p:spPr>
      </p:pic>
      <p:pic>
        <p:nvPicPr>
          <p:cNvPr id="4" name="Audio 3">
            <a:hlinkClick r:id="" action="ppaction://media"/>
            <a:extLst>
              <a:ext uri="{FF2B5EF4-FFF2-40B4-BE49-F238E27FC236}">
                <a16:creationId xmlns:a16="http://schemas.microsoft.com/office/drawing/2014/main" id="{F4ED057C-3759-2C25-C083-8BF86AE9AE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21989030"/>
      </p:ext>
    </p:extLst>
  </p:cSld>
  <p:clrMapOvr>
    <a:masterClrMapping/>
  </p:clrMapOvr>
  <mc:AlternateContent xmlns:mc="http://schemas.openxmlformats.org/markup-compatibility/2006" xmlns:p14="http://schemas.microsoft.com/office/powerpoint/2010/main">
    <mc:Choice Requires="p14">
      <p:transition spd="slow" p14:dur="2000" advTm="42878"/>
    </mc:Choice>
    <mc:Fallback xmlns="">
      <p:transition spd="slow" advTm="42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2359</TotalTime>
  <Words>678</Words>
  <Application>Microsoft Office PowerPoint</Application>
  <PresentationFormat>On-screen Show (4:3)</PresentationFormat>
  <Paragraphs>97</Paragraphs>
  <Slides>13</Slides>
  <Notes>2</Notes>
  <HiddenSlides>0</HiddenSlides>
  <MMClips>12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Calibri Light</vt:lpstr>
      <vt:lpstr>Gotham HTF</vt:lpstr>
      <vt:lpstr>Proxima Nova</vt:lpstr>
      <vt:lpstr>ProximaNova-Bold</vt:lpstr>
      <vt:lpstr>Segoe UI</vt:lpstr>
      <vt:lpstr>Times New Roman</vt:lpstr>
      <vt:lpstr>Wingdings</vt:lpstr>
      <vt:lpstr>Office Theme</vt:lpstr>
      <vt:lpstr>PowerPoint Presentation</vt:lpstr>
      <vt:lpstr>PowerPoint Presentation</vt:lpstr>
      <vt:lpstr>Outline of the Presentation</vt:lpstr>
      <vt:lpstr>Introduction</vt:lpstr>
      <vt:lpstr>Introduction</vt:lpstr>
      <vt:lpstr>Problem Statement</vt:lpstr>
      <vt:lpstr>Architecture</vt:lpstr>
      <vt:lpstr>Azure Services used in this work</vt:lpstr>
      <vt:lpstr>Technical Implementation</vt:lpstr>
      <vt:lpstr> Challenges in implementing the solution </vt:lpstr>
      <vt:lpstr>Business Benefit </vt:lpstr>
      <vt:lpstr>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K.V.N.</dc:creator>
  <cp:lastModifiedBy>Rajesh KVN</cp:lastModifiedBy>
  <cp:revision>167</cp:revision>
  <dcterms:created xsi:type="dcterms:W3CDTF">2006-08-16T00:00:00Z</dcterms:created>
  <dcterms:modified xsi:type="dcterms:W3CDTF">2022-10-28T07:43:55Z</dcterms:modified>
</cp:coreProperties>
</file>